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8288000" cy="10287000"/>
  <p:notesSz cx="6858000" cy="9144000"/>
  <p:embeddedFontLst>
    <p:embeddedFont>
      <p:font typeface="Bebas Neue" panose="020B0606020202050201" pitchFamily="34" charset="0"/>
      <p:regular r:id="rId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gif"/><Relationship Id="rId4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7" Type="http://schemas.openxmlformats.org/officeDocument/2006/relationships/image" Target="../media/image14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10000" r="10000"/>
          <a:stretch>
            <a:fillRect/>
          </a:stretch>
        </p:blipFill>
        <p:spPr>
          <a:xfrm>
            <a:off x="3657600" y="0"/>
            <a:ext cx="146304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3657600" y="0"/>
            <a:ext cx="7440009" cy="10611037"/>
          </a:xfrm>
          <a:prstGeom prst="rect">
            <a:avLst/>
          </a:prstGeom>
          <a:solidFill>
            <a:srgbClr val="1E1E1E">
              <a:alpha val="89804"/>
            </a:srgbClr>
          </a:solidFill>
        </p:spPr>
        <p:txBody>
          <a:bodyPr/>
          <a:lstStyle/>
          <a:p>
            <a:endParaRPr lang="es-PA"/>
          </a:p>
        </p:txBody>
      </p:sp>
      <p:sp>
        <p:nvSpPr>
          <p:cNvPr id="4" name="AutoShape 4"/>
          <p:cNvSpPr/>
          <p:nvPr/>
        </p:nvSpPr>
        <p:spPr>
          <a:xfrm>
            <a:off x="17259300" y="789685"/>
            <a:ext cx="1350494" cy="239015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es-PA"/>
          </a:p>
        </p:txBody>
      </p:sp>
      <p:sp>
        <p:nvSpPr>
          <p:cNvPr id="5" name="AutoShape 5"/>
          <p:cNvSpPr/>
          <p:nvPr/>
        </p:nvSpPr>
        <p:spPr>
          <a:xfrm>
            <a:off x="1028700" y="9248775"/>
            <a:ext cx="13525126" cy="40984"/>
          </a:xfrm>
          <a:prstGeom prst="rect">
            <a:avLst/>
          </a:prstGeom>
          <a:solidFill>
            <a:srgbClr val="FFFFFF">
              <a:alpha val="29804"/>
            </a:srgbClr>
          </a:solidFill>
        </p:spPr>
        <p:txBody>
          <a:bodyPr/>
          <a:lstStyle/>
          <a:p>
            <a:endParaRPr lang="es-PA"/>
          </a:p>
        </p:txBody>
      </p:sp>
      <p:grpSp>
        <p:nvGrpSpPr>
          <p:cNvPr id="6" name="Group 6"/>
          <p:cNvGrpSpPr/>
          <p:nvPr/>
        </p:nvGrpSpPr>
        <p:grpSpPr>
          <a:xfrm>
            <a:off x="10212652" y="7204546"/>
            <a:ext cx="1520296" cy="1367368"/>
            <a:chOff x="0" y="0"/>
            <a:chExt cx="2027061" cy="1823157"/>
          </a:xfrm>
        </p:grpSpPr>
        <p:sp>
          <p:nvSpPr>
            <p:cNvPr id="7" name="AutoShape 7"/>
            <p:cNvSpPr/>
            <p:nvPr/>
          </p:nvSpPr>
          <p:spPr>
            <a:xfrm>
              <a:off x="0" y="0"/>
              <a:ext cx="2027061" cy="1823157"/>
            </a:xfrm>
            <a:prstGeom prst="rect">
              <a:avLst/>
            </a:prstGeom>
            <a:solidFill>
              <a:srgbClr val="024EEF"/>
            </a:solidFill>
          </p:spPr>
          <p:txBody>
            <a:bodyPr/>
            <a:lstStyle/>
            <a:p>
              <a:endParaRPr lang="es-PA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53795" y="507527"/>
              <a:ext cx="1719472" cy="12331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354"/>
                </a:lnSpc>
              </a:pPr>
              <a:r>
                <a:rPr lang="en-US" sz="6982" dirty="0">
                  <a:solidFill>
                    <a:srgbClr val="FFFFFF"/>
                  </a:solidFill>
                  <a:latin typeface="Bebas Neue"/>
                  <a:ea typeface="Bebas Neue"/>
                  <a:cs typeface="Bebas Neue"/>
                  <a:sym typeface="Bebas Neue"/>
                </a:rPr>
                <a:t>01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028700" y="3148814"/>
            <a:ext cx="7435548" cy="5423100"/>
            <a:chOff x="0" y="0"/>
            <a:chExt cx="9914063" cy="7230800"/>
          </a:xfrm>
        </p:grpSpPr>
        <p:sp>
          <p:nvSpPr>
            <p:cNvPr id="10" name="TextBox 10"/>
            <p:cNvSpPr txBox="1"/>
            <p:nvPr/>
          </p:nvSpPr>
          <p:spPr>
            <a:xfrm>
              <a:off x="0" y="843188"/>
              <a:ext cx="9914063" cy="37096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0364"/>
                </a:lnSpc>
              </a:pPr>
              <a:r>
                <a:rPr lang="en-US" sz="11389">
                  <a:solidFill>
                    <a:srgbClr val="024EEF"/>
                  </a:solidFill>
                  <a:latin typeface="Bebas Neue"/>
                  <a:ea typeface="Bebas Neue"/>
                  <a:cs typeface="Bebas Neue"/>
                  <a:sym typeface="Bebas Neue"/>
                </a:rPr>
                <a:t>Access</a:t>
              </a:r>
            </a:p>
            <a:p>
              <a:pPr algn="l">
                <a:lnSpc>
                  <a:spcPts val="10364"/>
                </a:lnSpc>
              </a:pPr>
              <a:r>
                <a:rPr lang="en-US" sz="11389">
                  <a:solidFill>
                    <a:srgbClr val="024EEF"/>
                  </a:solidFill>
                  <a:latin typeface="Bebas Neue"/>
                  <a:ea typeface="Bebas Neue"/>
                  <a:cs typeface="Bebas Neue"/>
                  <a:sym typeface="Bebas Neue"/>
                </a:rPr>
                <a:t>point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5655968"/>
              <a:ext cx="9117102" cy="14218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094"/>
                </a:lnSpc>
              </a:pPr>
              <a:r>
                <a:rPr lang="en-US" sz="4094">
                  <a:solidFill>
                    <a:srgbClr val="FFFFFF"/>
                  </a:solidFill>
                  <a:latin typeface="Bebas Neue"/>
                  <a:ea typeface="Bebas Neue"/>
                  <a:cs typeface="Bebas Neue"/>
                  <a:sym typeface="Bebas Neue"/>
                </a:rPr>
                <a:t>Elaborado por: Valentín Rodríguez, José MOnroy, rene ruiz, José jaramillo</a:t>
              </a:r>
            </a:p>
          </p:txBody>
        </p:sp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028700" y="1028700"/>
            <a:ext cx="1861990" cy="202730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4E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556235" y="-220213"/>
            <a:ext cx="1283566" cy="10777779"/>
          </a:xfrm>
          <a:prstGeom prst="rect">
            <a:avLst/>
          </a:prstGeom>
          <a:solidFill>
            <a:srgbClr val="024EEF">
              <a:alpha val="78824"/>
            </a:srgbClr>
          </a:solidFill>
        </p:spPr>
        <p:txBody>
          <a:bodyPr/>
          <a:lstStyle/>
          <a:p>
            <a:endParaRPr lang="es-PA"/>
          </a:p>
        </p:txBody>
      </p:sp>
      <p:grpSp>
        <p:nvGrpSpPr>
          <p:cNvPr id="3" name="Group 3"/>
          <p:cNvGrpSpPr/>
          <p:nvPr/>
        </p:nvGrpSpPr>
        <p:grpSpPr>
          <a:xfrm>
            <a:off x="1535502" y="1135856"/>
            <a:ext cx="8437379" cy="6556765"/>
            <a:chOff x="0" y="142875"/>
            <a:chExt cx="11249838" cy="8742352"/>
          </a:xfrm>
        </p:grpSpPr>
        <p:sp>
          <p:nvSpPr>
            <p:cNvPr id="4" name="TextBox 4"/>
            <p:cNvSpPr txBox="1"/>
            <p:nvPr/>
          </p:nvSpPr>
          <p:spPr>
            <a:xfrm>
              <a:off x="0" y="142875"/>
              <a:ext cx="11249838" cy="14554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7891"/>
                </a:lnSpc>
              </a:pPr>
              <a:r>
                <a:rPr lang="en-US" sz="7891">
                  <a:solidFill>
                    <a:srgbClr val="FFFFFF"/>
                  </a:solidFill>
                  <a:latin typeface="Bebas Neue"/>
                  <a:ea typeface="Bebas Neue"/>
                  <a:cs typeface="Bebas Neue"/>
                  <a:sym typeface="Bebas Neue"/>
                </a:rPr>
                <a:t>¿Qué es un access point?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4207280"/>
              <a:ext cx="10144663" cy="467794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3363"/>
                </a:lnSpc>
              </a:pPr>
              <a:r>
                <a:rPr lang="es-PA" sz="3363" noProof="0" dirty="0">
                  <a:solidFill>
                    <a:srgbClr val="FFFFFF"/>
                  </a:solidFill>
                  <a:latin typeface="Bebas Neue"/>
                  <a:ea typeface="Bebas Neue"/>
                  <a:cs typeface="Bebas Neue"/>
                  <a:sym typeface="Bebas Neue"/>
                </a:rPr>
                <a:t>dispositivo de red que conecta redes cableadas e inalámbricas. Los P.A. de consumo se suelen denominar "enrutadores inalámbricos" porque suelen funcionar también como enrutadores de internet y cortafuegos. Los P.A. comerciales e industriales suelen tener capacidades de enrutamiento de red limitadas y rara vez cuentan con cortafuegos.</a:t>
              </a:r>
            </a:p>
          </p:txBody>
        </p:sp>
        <p:sp>
          <p:nvSpPr>
            <p:cNvPr id="6" name="AutoShape 6"/>
            <p:cNvSpPr/>
            <p:nvPr/>
          </p:nvSpPr>
          <p:spPr>
            <a:xfrm>
              <a:off x="0" y="2794789"/>
              <a:ext cx="2043271" cy="318686"/>
            </a:xfrm>
            <a:prstGeom prst="rect">
              <a:avLst/>
            </a:prstGeom>
            <a:solidFill>
              <a:srgbClr val="1E1E1E"/>
            </a:solidFill>
          </p:spPr>
          <p:txBody>
            <a:bodyPr/>
            <a:lstStyle/>
            <a:p>
              <a:endParaRPr lang="es-PA"/>
            </a:p>
          </p:txBody>
        </p:sp>
      </p:grpSp>
      <p:sp>
        <p:nvSpPr>
          <p:cNvPr id="7" name="AutoShape 7"/>
          <p:cNvSpPr/>
          <p:nvPr/>
        </p:nvSpPr>
        <p:spPr>
          <a:xfrm rot="-5400000">
            <a:off x="3230810" y="5123008"/>
            <a:ext cx="13525126" cy="40984"/>
          </a:xfrm>
          <a:prstGeom prst="rect">
            <a:avLst/>
          </a:prstGeom>
          <a:solidFill>
            <a:srgbClr val="FFFFFF">
              <a:alpha val="29804"/>
            </a:srgbClr>
          </a:solidFill>
        </p:spPr>
        <p:txBody>
          <a:bodyPr/>
          <a:lstStyle/>
          <a:p>
            <a:endParaRPr lang="es-PA"/>
          </a:p>
        </p:txBody>
      </p:sp>
      <p:sp>
        <p:nvSpPr>
          <p:cNvPr id="8" name="AutoShape 8"/>
          <p:cNvSpPr/>
          <p:nvPr/>
        </p:nvSpPr>
        <p:spPr>
          <a:xfrm rot="-5400000">
            <a:off x="-5733176" y="5313508"/>
            <a:ext cx="13525126" cy="40984"/>
          </a:xfrm>
          <a:prstGeom prst="rect">
            <a:avLst/>
          </a:prstGeom>
          <a:solidFill>
            <a:srgbClr val="FFFFFF">
              <a:alpha val="29804"/>
            </a:srgbClr>
          </a:solidFill>
        </p:spPr>
        <p:txBody>
          <a:bodyPr/>
          <a:lstStyle/>
          <a:p>
            <a:endParaRPr lang="es-PA"/>
          </a:p>
        </p:txBody>
      </p:sp>
      <p:sp>
        <p:nvSpPr>
          <p:cNvPr id="9" name="Freeform 9"/>
          <p:cNvSpPr/>
          <p:nvPr/>
        </p:nvSpPr>
        <p:spPr>
          <a:xfrm>
            <a:off x="10499640" y="2736834"/>
            <a:ext cx="7286419" cy="4863685"/>
          </a:xfrm>
          <a:custGeom>
            <a:avLst/>
            <a:gdLst/>
            <a:ahLst/>
            <a:cxnLst/>
            <a:rect l="l" t="t" r="r" b="b"/>
            <a:pathLst>
              <a:path w="7286419" h="4863685">
                <a:moveTo>
                  <a:pt x="0" y="0"/>
                </a:moveTo>
                <a:lnTo>
                  <a:pt x="7286419" y="0"/>
                </a:lnTo>
                <a:lnTo>
                  <a:pt x="7286419" y="4863685"/>
                </a:lnTo>
                <a:lnTo>
                  <a:pt x="0" y="48636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PA"/>
          </a:p>
        </p:txBody>
      </p:sp>
      <p:grpSp>
        <p:nvGrpSpPr>
          <p:cNvPr id="10" name="Group 10"/>
          <p:cNvGrpSpPr/>
          <p:nvPr/>
        </p:nvGrpSpPr>
        <p:grpSpPr>
          <a:xfrm>
            <a:off x="9107938" y="8337877"/>
            <a:ext cx="1608297" cy="1446801"/>
            <a:chOff x="0" y="0"/>
            <a:chExt cx="2144396" cy="1929069"/>
          </a:xfrm>
        </p:grpSpPr>
        <p:sp>
          <p:nvSpPr>
            <p:cNvPr id="11" name="AutoShape 11"/>
            <p:cNvSpPr/>
            <p:nvPr/>
          </p:nvSpPr>
          <p:spPr>
            <a:xfrm>
              <a:off x="0" y="0"/>
              <a:ext cx="2144396" cy="1929069"/>
            </a:xfrm>
            <a:prstGeom prst="rect">
              <a:avLst/>
            </a:prstGeom>
            <a:solidFill>
              <a:srgbClr val="1E1E1E"/>
            </a:solidFill>
          </p:spPr>
          <p:txBody>
            <a:bodyPr/>
            <a:lstStyle/>
            <a:p>
              <a:endParaRPr lang="es-PA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162697" y="535954"/>
              <a:ext cx="1819002" cy="13058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722"/>
                </a:lnSpc>
              </a:pPr>
              <a:r>
                <a:rPr lang="en-US" sz="7387">
                  <a:solidFill>
                    <a:srgbClr val="FFFFFF"/>
                  </a:solidFill>
                  <a:latin typeface="Bebas Neue"/>
                  <a:ea typeface="Bebas Neue"/>
                  <a:cs typeface="Bebas Neue"/>
                  <a:sym typeface="Bebas Neue"/>
                </a:rPr>
                <a:t>02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373279" y="84625"/>
            <a:ext cx="3188583" cy="1888150"/>
            <a:chOff x="0" y="0"/>
            <a:chExt cx="4251444" cy="2517533"/>
          </a:xfrm>
        </p:grpSpPr>
        <p:sp>
          <p:nvSpPr>
            <p:cNvPr id="3" name="TextBox 3"/>
            <p:cNvSpPr txBox="1"/>
            <p:nvPr/>
          </p:nvSpPr>
          <p:spPr>
            <a:xfrm>
              <a:off x="0" y="1025904"/>
              <a:ext cx="4251444" cy="14916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4200">
                  <a:solidFill>
                    <a:srgbClr val="FFFFFF"/>
                  </a:solidFill>
                  <a:latin typeface="Bebas Neue"/>
                  <a:ea typeface="Bebas Neue"/>
                  <a:cs typeface="Bebas Neue"/>
                  <a:sym typeface="Bebas Neue"/>
                </a:rPr>
                <a:t>Creacion de redes inalambricas</a:t>
              </a:r>
            </a:p>
          </p:txBody>
        </p:sp>
        <p:sp>
          <p:nvSpPr>
            <p:cNvPr id="4" name="AutoShape 4"/>
            <p:cNvSpPr/>
            <p:nvPr/>
          </p:nvSpPr>
          <p:spPr>
            <a:xfrm>
              <a:off x="0" y="0"/>
              <a:ext cx="1800659" cy="318686"/>
            </a:xfrm>
            <a:prstGeom prst="rect">
              <a:avLst/>
            </a:prstGeom>
            <a:solidFill>
              <a:srgbClr val="024EEF"/>
            </a:solidFill>
          </p:spPr>
          <p:txBody>
            <a:bodyPr/>
            <a:lstStyle/>
            <a:p>
              <a:endParaRPr lang="es-PA"/>
            </a:p>
          </p:txBody>
        </p:sp>
      </p:grpSp>
      <p:sp>
        <p:nvSpPr>
          <p:cNvPr id="5" name="AutoShape 5"/>
          <p:cNvSpPr/>
          <p:nvPr/>
        </p:nvSpPr>
        <p:spPr>
          <a:xfrm rot="-5400000">
            <a:off x="-758098" y="5313508"/>
            <a:ext cx="13525126" cy="40984"/>
          </a:xfrm>
          <a:prstGeom prst="rect">
            <a:avLst/>
          </a:prstGeom>
          <a:solidFill>
            <a:srgbClr val="FFFFFF">
              <a:alpha val="29804"/>
            </a:srgbClr>
          </a:solidFill>
        </p:spPr>
        <p:txBody>
          <a:bodyPr/>
          <a:lstStyle/>
          <a:p>
            <a:endParaRPr lang="es-PA"/>
          </a:p>
        </p:txBody>
      </p:sp>
      <p:sp>
        <p:nvSpPr>
          <p:cNvPr id="6" name="AutoShape 6"/>
          <p:cNvSpPr/>
          <p:nvPr/>
        </p:nvSpPr>
        <p:spPr>
          <a:xfrm rot="-5400000">
            <a:off x="3462672" y="5313508"/>
            <a:ext cx="13525126" cy="40984"/>
          </a:xfrm>
          <a:prstGeom prst="rect">
            <a:avLst/>
          </a:prstGeom>
          <a:solidFill>
            <a:srgbClr val="FFFFFF">
              <a:alpha val="29804"/>
            </a:srgbClr>
          </a:solidFill>
        </p:spPr>
        <p:txBody>
          <a:bodyPr/>
          <a:lstStyle/>
          <a:p>
            <a:endParaRPr lang="es-PA"/>
          </a:p>
        </p:txBody>
      </p:sp>
      <p:sp>
        <p:nvSpPr>
          <p:cNvPr id="7" name="AutoShape 7"/>
          <p:cNvSpPr/>
          <p:nvPr/>
        </p:nvSpPr>
        <p:spPr>
          <a:xfrm rot="-5400000">
            <a:off x="7469581" y="5313508"/>
            <a:ext cx="13525126" cy="40984"/>
          </a:xfrm>
          <a:prstGeom prst="rect">
            <a:avLst/>
          </a:prstGeom>
          <a:solidFill>
            <a:srgbClr val="FFFFFF">
              <a:alpha val="29804"/>
            </a:srgbClr>
          </a:solidFill>
        </p:spPr>
        <p:txBody>
          <a:bodyPr/>
          <a:lstStyle/>
          <a:p>
            <a:endParaRPr lang="es-PA"/>
          </a:p>
        </p:txBody>
      </p:sp>
      <p:grpSp>
        <p:nvGrpSpPr>
          <p:cNvPr id="8" name="Group 8"/>
          <p:cNvGrpSpPr/>
          <p:nvPr/>
        </p:nvGrpSpPr>
        <p:grpSpPr>
          <a:xfrm>
            <a:off x="10594444" y="84625"/>
            <a:ext cx="3188583" cy="1888150"/>
            <a:chOff x="0" y="0"/>
            <a:chExt cx="4251444" cy="2517533"/>
          </a:xfrm>
        </p:grpSpPr>
        <p:sp>
          <p:nvSpPr>
            <p:cNvPr id="9" name="TextBox 9"/>
            <p:cNvSpPr txBox="1"/>
            <p:nvPr/>
          </p:nvSpPr>
          <p:spPr>
            <a:xfrm>
              <a:off x="0" y="1025904"/>
              <a:ext cx="4251444" cy="14916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4200">
                  <a:solidFill>
                    <a:srgbClr val="FFFFFF"/>
                  </a:solidFill>
                  <a:latin typeface="Bebas Neue"/>
                  <a:ea typeface="Bebas Neue"/>
                  <a:cs typeface="Bebas Neue"/>
                  <a:sym typeface="Bebas Neue"/>
                </a:rPr>
                <a:t>acceso para invitados</a:t>
              </a:r>
            </a:p>
          </p:txBody>
        </p:sp>
        <p:sp>
          <p:nvSpPr>
            <p:cNvPr id="10" name="AutoShape 10"/>
            <p:cNvSpPr/>
            <p:nvPr/>
          </p:nvSpPr>
          <p:spPr>
            <a:xfrm>
              <a:off x="0" y="0"/>
              <a:ext cx="1800659" cy="318686"/>
            </a:xfrm>
            <a:prstGeom prst="rect">
              <a:avLst/>
            </a:prstGeom>
            <a:solidFill>
              <a:srgbClr val="024EEF"/>
            </a:solidFill>
          </p:spPr>
          <p:txBody>
            <a:bodyPr/>
            <a:lstStyle/>
            <a:p>
              <a:endParaRPr lang="es-PA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4643161" y="84625"/>
            <a:ext cx="3188583" cy="1888150"/>
            <a:chOff x="0" y="0"/>
            <a:chExt cx="4251444" cy="2517533"/>
          </a:xfrm>
        </p:grpSpPr>
        <p:sp>
          <p:nvSpPr>
            <p:cNvPr id="12" name="TextBox 12"/>
            <p:cNvSpPr txBox="1"/>
            <p:nvPr/>
          </p:nvSpPr>
          <p:spPr>
            <a:xfrm>
              <a:off x="0" y="1025904"/>
              <a:ext cx="4251444" cy="14916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4200">
                  <a:solidFill>
                    <a:srgbClr val="FFFFFF"/>
                  </a:solidFill>
                  <a:latin typeface="Bebas Neue"/>
                  <a:ea typeface="Bebas Neue"/>
                  <a:cs typeface="Bebas Neue"/>
                  <a:sym typeface="Bebas Neue"/>
                </a:rPr>
                <a:t>mejora del rendimiento</a:t>
              </a:r>
            </a:p>
          </p:txBody>
        </p:sp>
        <p:sp>
          <p:nvSpPr>
            <p:cNvPr id="13" name="AutoShape 13"/>
            <p:cNvSpPr/>
            <p:nvPr/>
          </p:nvSpPr>
          <p:spPr>
            <a:xfrm>
              <a:off x="0" y="0"/>
              <a:ext cx="1800659" cy="318686"/>
            </a:xfrm>
            <a:prstGeom prst="rect">
              <a:avLst/>
            </a:prstGeom>
            <a:solidFill>
              <a:srgbClr val="024EEF"/>
            </a:solidFill>
          </p:spPr>
          <p:txBody>
            <a:bodyPr/>
            <a:lstStyle/>
            <a:p>
              <a:endParaRPr lang="es-PA"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028700" y="7749953"/>
            <a:ext cx="1677043" cy="1508347"/>
            <a:chOff x="0" y="0"/>
            <a:chExt cx="2236058" cy="2011130"/>
          </a:xfrm>
        </p:grpSpPr>
        <p:sp>
          <p:nvSpPr>
            <p:cNvPr id="15" name="AutoShape 15"/>
            <p:cNvSpPr/>
            <p:nvPr/>
          </p:nvSpPr>
          <p:spPr>
            <a:xfrm>
              <a:off x="0" y="0"/>
              <a:ext cx="2236058" cy="2011130"/>
            </a:xfrm>
            <a:prstGeom prst="rect">
              <a:avLst/>
            </a:prstGeom>
            <a:solidFill>
              <a:srgbClr val="024EEF"/>
            </a:solidFill>
          </p:spPr>
          <p:txBody>
            <a:bodyPr/>
            <a:lstStyle/>
            <a:p>
              <a:endParaRPr lang="es-PA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69651" y="560246"/>
              <a:ext cx="1896755" cy="13599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009"/>
                </a:lnSpc>
              </a:pPr>
              <a:r>
                <a:rPr lang="en-US" sz="7702">
                  <a:solidFill>
                    <a:srgbClr val="FFFFFF"/>
                  </a:solidFill>
                  <a:latin typeface="Bebas Neue"/>
                  <a:ea typeface="Bebas Neue"/>
                  <a:cs typeface="Bebas Neue"/>
                  <a:sym typeface="Bebas Neue"/>
                </a:rPr>
                <a:t>03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6373279" y="4849916"/>
            <a:ext cx="3188583" cy="1888150"/>
            <a:chOff x="0" y="0"/>
            <a:chExt cx="4251444" cy="2517533"/>
          </a:xfrm>
        </p:grpSpPr>
        <p:sp>
          <p:nvSpPr>
            <p:cNvPr id="18" name="TextBox 18"/>
            <p:cNvSpPr txBox="1"/>
            <p:nvPr/>
          </p:nvSpPr>
          <p:spPr>
            <a:xfrm>
              <a:off x="0" y="1025904"/>
              <a:ext cx="4251444" cy="14916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4200">
                  <a:solidFill>
                    <a:srgbClr val="FFFFFF"/>
                  </a:solidFill>
                  <a:latin typeface="Bebas Neue"/>
                  <a:ea typeface="Bebas Neue"/>
                  <a:cs typeface="Bebas Neue"/>
                  <a:sym typeface="Bebas Neue"/>
                </a:rPr>
                <a:t>expansion de la cobertura</a:t>
              </a:r>
            </a:p>
          </p:txBody>
        </p:sp>
        <p:sp>
          <p:nvSpPr>
            <p:cNvPr id="19" name="AutoShape 19"/>
            <p:cNvSpPr/>
            <p:nvPr/>
          </p:nvSpPr>
          <p:spPr>
            <a:xfrm>
              <a:off x="0" y="0"/>
              <a:ext cx="1800659" cy="318686"/>
            </a:xfrm>
            <a:prstGeom prst="rect">
              <a:avLst/>
            </a:prstGeom>
            <a:solidFill>
              <a:srgbClr val="024EEF"/>
            </a:solidFill>
          </p:spPr>
          <p:txBody>
            <a:bodyPr/>
            <a:lstStyle/>
            <a:p>
              <a:endParaRPr lang="es-PA"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0594444" y="4849916"/>
            <a:ext cx="3188583" cy="1888150"/>
            <a:chOff x="0" y="0"/>
            <a:chExt cx="4251444" cy="2517533"/>
          </a:xfrm>
        </p:grpSpPr>
        <p:sp>
          <p:nvSpPr>
            <p:cNvPr id="21" name="TextBox 21"/>
            <p:cNvSpPr txBox="1"/>
            <p:nvPr/>
          </p:nvSpPr>
          <p:spPr>
            <a:xfrm>
              <a:off x="0" y="1025904"/>
              <a:ext cx="4251444" cy="14916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4200">
                  <a:solidFill>
                    <a:srgbClr val="FFFFFF"/>
                  </a:solidFill>
                  <a:latin typeface="Bebas Neue"/>
                  <a:ea typeface="Bebas Neue"/>
                  <a:cs typeface="Bebas Neue"/>
                  <a:sym typeface="Bebas Neue"/>
                </a:rPr>
                <a:t>reduccion del cableado</a:t>
              </a:r>
            </a:p>
          </p:txBody>
        </p:sp>
        <p:sp>
          <p:nvSpPr>
            <p:cNvPr id="22" name="AutoShape 22"/>
            <p:cNvSpPr/>
            <p:nvPr/>
          </p:nvSpPr>
          <p:spPr>
            <a:xfrm>
              <a:off x="0" y="0"/>
              <a:ext cx="1800659" cy="318686"/>
            </a:xfrm>
            <a:prstGeom prst="rect">
              <a:avLst/>
            </a:prstGeom>
            <a:solidFill>
              <a:srgbClr val="024EEF"/>
            </a:solidFill>
          </p:spPr>
          <p:txBody>
            <a:bodyPr/>
            <a:lstStyle/>
            <a:p>
              <a:endParaRPr lang="es-PA"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4681261" y="4849916"/>
            <a:ext cx="3188583" cy="2419174"/>
            <a:chOff x="0" y="0"/>
            <a:chExt cx="4251444" cy="3225565"/>
          </a:xfrm>
        </p:grpSpPr>
        <p:sp>
          <p:nvSpPr>
            <p:cNvPr id="24" name="TextBox 24"/>
            <p:cNvSpPr txBox="1"/>
            <p:nvPr/>
          </p:nvSpPr>
          <p:spPr>
            <a:xfrm>
              <a:off x="0" y="1025904"/>
              <a:ext cx="4251444" cy="21996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4200">
                  <a:solidFill>
                    <a:srgbClr val="FFFFFF"/>
                  </a:solidFill>
                  <a:latin typeface="Bebas Neue"/>
                  <a:ea typeface="Bebas Neue"/>
                  <a:cs typeface="Bebas Neue"/>
                  <a:sym typeface="Bebas Neue"/>
                </a:rPr>
                <a:t>modos de operacion comunes</a:t>
              </a:r>
            </a:p>
          </p:txBody>
        </p:sp>
        <p:sp>
          <p:nvSpPr>
            <p:cNvPr id="25" name="AutoShape 25"/>
            <p:cNvSpPr/>
            <p:nvPr/>
          </p:nvSpPr>
          <p:spPr>
            <a:xfrm>
              <a:off x="0" y="0"/>
              <a:ext cx="1800659" cy="318686"/>
            </a:xfrm>
            <a:prstGeom prst="rect">
              <a:avLst/>
            </a:prstGeom>
            <a:solidFill>
              <a:srgbClr val="024EEF"/>
            </a:solidFill>
          </p:spPr>
          <p:txBody>
            <a:bodyPr/>
            <a:lstStyle/>
            <a:p>
              <a:endParaRPr lang="es-PA"/>
            </a:p>
          </p:txBody>
        </p:sp>
      </p:grpSp>
      <p:sp>
        <p:nvSpPr>
          <p:cNvPr id="26" name="Freeform 26"/>
          <p:cNvSpPr/>
          <p:nvPr/>
        </p:nvSpPr>
        <p:spPr>
          <a:xfrm>
            <a:off x="148407" y="2790857"/>
            <a:ext cx="5641271" cy="3525794"/>
          </a:xfrm>
          <a:custGeom>
            <a:avLst/>
            <a:gdLst/>
            <a:ahLst/>
            <a:cxnLst/>
            <a:rect l="l" t="t" r="r" b="b"/>
            <a:pathLst>
              <a:path w="5641271" h="3525794">
                <a:moveTo>
                  <a:pt x="0" y="0"/>
                </a:moveTo>
                <a:lnTo>
                  <a:pt x="5641271" y="0"/>
                </a:lnTo>
                <a:lnTo>
                  <a:pt x="5641271" y="3525795"/>
                </a:lnTo>
                <a:lnTo>
                  <a:pt x="0" y="35257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PA"/>
          </a:p>
        </p:txBody>
      </p:sp>
      <p:sp>
        <p:nvSpPr>
          <p:cNvPr id="27" name="TextBox 27"/>
          <p:cNvSpPr txBox="1"/>
          <p:nvPr/>
        </p:nvSpPr>
        <p:spPr>
          <a:xfrm>
            <a:off x="1859924" y="1181100"/>
            <a:ext cx="1691638" cy="10725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99"/>
              </a:lnSpc>
            </a:pPr>
            <a:r>
              <a:rPr lang="en-US" sz="8099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Usos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6373279" y="2438963"/>
            <a:ext cx="3483143" cy="1270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0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Permite convertir una red cableada en una red Wi-Fi, haciendo que los dispositivos inalámbricos como teléfonos, tabletas y portátiles puedan conectarse a internet.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6373279" y="7397514"/>
            <a:ext cx="3483143" cy="1270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0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Se utiliza para extender la señal inalámbrica en áreas grandes, como oficinas con varios pisos, hoteles, colegios y universidades, asegurando una buena conexión en todos los puntos.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0594444" y="2438963"/>
            <a:ext cx="3264783" cy="1022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0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Proporciona una forma segura de dar acceso a internet a visitantes o clientes, segmentando los usuarios para proteger los recursos de la red.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0634398" y="7397514"/>
            <a:ext cx="3224829" cy="1022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0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Al generar una conexión inalámbrica, disminuye la necesidad de usar cables para cada dispositivo, simplificando la infraestructura de red. 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4605061" y="2438963"/>
            <a:ext cx="3264783" cy="1270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0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Permite soportar múltiples usuarios y dispositivos simultáneamente, garantizando una conexión estable y rápida, lo cual es esencial en entornos empresariales y públicos. 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4681261" y="7521339"/>
            <a:ext cx="3150483" cy="2012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0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Los AP pueden configurarse en diferentes modos para adaptarse a distintas necesidades: </a:t>
            </a:r>
          </a:p>
          <a:p>
            <a:pPr marL="431801" lvl="1" indent="-215900" algn="just">
              <a:lnSpc>
                <a:spcPts val="20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punto de acceso</a:t>
            </a:r>
          </a:p>
          <a:p>
            <a:pPr marL="431801" lvl="1" indent="-215900" algn="just">
              <a:lnSpc>
                <a:spcPts val="20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repetidor</a:t>
            </a:r>
          </a:p>
          <a:p>
            <a:pPr marL="431801" lvl="1" indent="-215900" algn="just">
              <a:lnSpc>
                <a:spcPts val="20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puente</a:t>
            </a:r>
          </a:p>
          <a:p>
            <a:pPr marL="431801" lvl="1" indent="-215900" algn="just">
              <a:lnSpc>
                <a:spcPts val="20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cliente</a:t>
            </a:r>
          </a:p>
          <a:p>
            <a:pPr algn="just">
              <a:lnSpc>
                <a:spcPts val="2000"/>
              </a:lnSpc>
              <a:spcBef>
                <a:spcPct val="0"/>
              </a:spcBef>
            </a:pPr>
            <a:endParaRPr lang="en-US" sz="2000">
              <a:solidFill>
                <a:srgbClr val="FFFFF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4E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5400000">
            <a:off x="-1895828" y="5261844"/>
            <a:ext cx="13525126" cy="40984"/>
          </a:xfrm>
          <a:prstGeom prst="rect">
            <a:avLst/>
          </a:prstGeom>
          <a:solidFill>
            <a:srgbClr val="FFFFFF">
              <a:alpha val="29804"/>
            </a:srgbClr>
          </a:solidFill>
        </p:spPr>
        <p:txBody>
          <a:bodyPr/>
          <a:lstStyle/>
          <a:p>
            <a:endParaRPr lang="es-PA"/>
          </a:p>
        </p:txBody>
      </p:sp>
      <p:sp>
        <p:nvSpPr>
          <p:cNvPr id="3" name="AutoShape 3"/>
          <p:cNvSpPr/>
          <p:nvPr/>
        </p:nvSpPr>
        <p:spPr>
          <a:xfrm>
            <a:off x="4529112" y="1603556"/>
            <a:ext cx="675247" cy="239015"/>
          </a:xfrm>
          <a:prstGeom prst="rect">
            <a:avLst/>
          </a:prstGeom>
          <a:solidFill>
            <a:srgbClr val="1E1E1E"/>
          </a:solidFill>
        </p:spPr>
        <p:txBody>
          <a:bodyPr/>
          <a:lstStyle/>
          <a:p>
            <a:endParaRPr lang="es-PA"/>
          </a:p>
        </p:txBody>
      </p:sp>
      <p:sp>
        <p:nvSpPr>
          <p:cNvPr id="4" name="AutoShape 4"/>
          <p:cNvSpPr/>
          <p:nvPr/>
        </p:nvSpPr>
        <p:spPr>
          <a:xfrm>
            <a:off x="4529112" y="8521742"/>
            <a:ext cx="675247" cy="239015"/>
          </a:xfrm>
          <a:prstGeom prst="rect">
            <a:avLst/>
          </a:prstGeom>
          <a:solidFill>
            <a:srgbClr val="1E1E1E"/>
          </a:solidFill>
        </p:spPr>
        <p:txBody>
          <a:bodyPr/>
          <a:lstStyle/>
          <a:p>
            <a:endParaRPr lang="es-PA"/>
          </a:p>
        </p:txBody>
      </p:sp>
      <p:sp>
        <p:nvSpPr>
          <p:cNvPr id="5" name="AutoShape 5"/>
          <p:cNvSpPr/>
          <p:nvPr/>
        </p:nvSpPr>
        <p:spPr>
          <a:xfrm rot="-5400000">
            <a:off x="4396877" y="5261844"/>
            <a:ext cx="13525126" cy="40984"/>
          </a:xfrm>
          <a:prstGeom prst="rect">
            <a:avLst/>
          </a:prstGeom>
          <a:solidFill>
            <a:srgbClr val="FFFFFF">
              <a:alpha val="29804"/>
            </a:srgbClr>
          </a:solidFill>
        </p:spPr>
        <p:txBody>
          <a:bodyPr/>
          <a:lstStyle/>
          <a:p>
            <a:endParaRPr lang="es-PA"/>
          </a:p>
        </p:txBody>
      </p:sp>
      <p:sp>
        <p:nvSpPr>
          <p:cNvPr id="6" name="AutoShape 6"/>
          <p:cNvSpPr/>
          <p:nvPr/>
        </p:nvSpPr>
        <p:spPr>
          <a:xfrm>
            <a:off x="10821817" y="1603556"/>
            <a:ext cx="675247" cy="239015"/>
          </a:xfrm>
          <a:prstGeom prst="rect">
            <a:avLst/>
          </a:prstGeom>
          <a:solidFill>
            <a:srgbClr val="1E1E1E"/>
          </a:solidFill>
        </p:spPr>
        <p:txBody>
          <a:bodyPr/>
          <a:lstStyle/>
          <a:p>
            <a:endParaRPr lang="es-PA"/>
          </a:p>
        </p:txBody>
      </p:sp>
      <p:sp>
        <p:nvSpPr>
          <p:cNvPr id="7" name="AutoShape 7"/>
          <p:cNvSpPr/>
          <p:nvPr/>
        </p:nvSpPr>
        <p:spPr>
          <a:xfrm>
            <a:off x="4529112" y="5062649"/>
            <a:ext cx="675247" cy="239015"/>
          </a:xfrm>
          <a:prstGeom prst="rect">
            <a:avLst/>
          </a:prstGeom>
          <a:solidFill>
            <a:srgbClr val="1E1E1E"/>
          </a:solidFill>
        </p:spPr>
        <p:txBody>
          <a:bodyPr/>
          <a:lstStyle/>
          <a:p>
            <a:endParaRPr lang="es-PA"/>
          </a:p>
        </p:txBody>
      </p:sp>
      <p:sp>
        <p:nvSpPr>
          <p:cNvPr id="8" name="AutoShape 8"/>
          <p:cNvSpPr/>
          <p:nvPr/>
        </p:nvSpPr>
        <p:spPr>
          <a:xfrm>
            <a:off x="10821817" y="5062649"/>
            <a:ext cx="675247" cy="239015"/>
          </a:xfrm>
          <a:prstGeom prst="rect">
            <a:avLst/>
          </a:prstGeom>
          <a:solidFill>
            <a:srgbClr val="1E1E1E"/>
          </a:solidFill>
        </p:spPr>
        <p:txBody>
          <a:bodyPr/>
          <a:lstStyle/>
          <a:p>
            <a:endParaRPr lang="es-PA"/>
          </a:p>
        </p:txBody>
      </p:sp>
      <p:sp>
        <p:nvSpPr>
          <p:cNvPr id="9" name="AutoShape 9"/>
          <p:cNvSpPr/>
          <p:nvPr/>
        </p:nvSpPr>
        <p:spPr>
          <a:xfrm>
            <a:off x="10821817" y="8521742"/>
            <a:ext cx="675247" cy="239015"/>
          </a:xfrm>
          <a:prstGeom prst="rect">
            <a:avLst/>
          </a:prstGeom>
          <a:solidFill>
            <a:srgbClr val="1E1E1E"/>
          </a:solidFill>
        </p:spPr>
        <p:txBody>
          <a:bodyPr/>
          <a:lstStyle/>
          <a:p>
            <a:endParaRPr lang="es-PA"/>
          </a:p>
        </p:txBody>
      </p:sp>
      <p:sp>
        <p:nvSpPr>
          <p:cNvPr id="10" name="Freeform 10"/>
          <p:cNvSpPr/>
          <p:nvPr/>
        </p:nvSpPr>
        <p:spPr>
          <a:xfrm>
            <a:off x="325505" y="2097913"/>
            <a:ext cx="3879757" cy="3084244"/>
          </a:xfrm>
          <a:custGeom>
            <a:avLst/>
            <a:gdLst/>
            <a:ahLst/>
            <a:cxnLst/>
            <a:rect l="l" t="t" r="r" b="b"/>
            <a:pathLst>
              <a:path w="3879757" h="3084244">
                <a:moveTo>
                  <a:pt x="0" y="0"/>
                </a:moveTo>
                <a:lnTo>
                  <a:pt x="3879757" y="0"/>
                </a:lnTo>
                <a:lnTo>
                  <a:pt x="3879757" y="3084244"/>
                </a:lnTo>
                <a:lnTo>
                  <a:pt x="0" y="308424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PA"/>
          </a:p>
        </p:txBody>
      </p:sp>
      <p:sp>
        <p:nvSpPr>
          <p:cNvPr id="11" name="Freeform 11"/>
          <p:cNvSpPr/>
          <p:nvPr/>
        </p:nvSpPr>
        <p:spPr>
          <a:xfrm>
            <a:off x="325505" y="5937250"/>
            <a:ext cx="3882563" cy="2193648"/>
          </a:xfrm>
          <a:custGeom>
            <a:avLst/>
            <a:gdLst/>
            <a:ahLst/>
            <a:cxnLst/>
            <a:rect l="l" t="t" r="r" b="b"/>
            <a:pathLst>
              <a:path w="3882563" h="2193648">
                <a:moveTo>
                  <a:pt x="0" y="0"/>
                </a:moveTo>
                <a:lnTo>
                  <a:pt x="3882563" y="0"/>
                </a:lnTo>
                <a:lnTo>
                  <a:pt x="3882563" y="2193648"/>
                </a:lnTo>
                <a:lnTo>
                  <a:pt x="0" y="21936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PA"/>
          </a:p>
        </p:txBody>
      </p:sp>
      <p:sp>
        <p:nvSpPr>
          <p:cNvPr id="12" name="TextBox 12"/>
          <p:cNvSpPr txBox="1"/>
          <p:nvPr/>
        </p:nvSpPr>
        <p:spPr>
          <a:xfrm>
            <a:off x="315980" y="876852"/>
            <a:ext cx="3777116" cy="7362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21"/>
              </a:lnSpc>
            </a:pPr>
            <a:r>
              <a:rPr lang="en-US" sz="5421" dirty="0" err="1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CaracterÍsticas</a:t>
            </a:r>
            <a:endParaRPr lang="en-US" sz="5421" dirty="0">
              <a:solidFill>
                <a:srgbClr val="FFFFF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5841105" y="1152035"/>
            <a:ext cx="4661096" cy="11041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4200" dirty="0" err="1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conecitividad</a:t>
            </a:r>
            <a:r>
              <a:rPr lang="en-US" sz="4200" dirty="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 </a:t>
            </a:r>
            <a:r>
              <a:rPr lang="en-US" sz="4200" dirty="0" err="1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inalambrica</a:t>
            </a:r>
            <a:endParaRPr lang="en-US" sz="4200" dirty="0">
              <a:solidFill>
                <a:srgbClr val="FFFFF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6248400" y="6917718"/>
            <a:ext cx="3149085" cy="5398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032"/>
              </a:lnSpc>
            </a:pPr>
            <a:r>
              <a:rPr lang="en-US" sz="4032" dirty="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multiples </a:t>
            </a:r>
            <a:r>
              <a:rPr lang="en-US" sz="4032" dirty="0" err="1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ssid</a:t>
            </a:r>
            <a:endParaRPr lang="en-US" sz="4032" dirty="0">
              <a:solidFill>
                <a:srgbClr val="FFFFF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4117154" y="1133080"/>
            <a:ext cx="1833974" cy="5710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4200" dirty="0" err="1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seguridad</a:t>
            </a:r>
            <a:endParaRPr lang="en-US" sz="4200" dirty="0">
              <a:solidFill>
                <a:srgbClr val="FFFFF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6514046" y="3944615"/>
            <a:ext cx="2998083" cy="11041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4200" dirty="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expansion de red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3809828" y="3954140"/>
            <a:ext cx="2475422" cy="5615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sz="4199" dirty="0" err="1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escalabilidad</a:t>
            </a:r>
            <a:endParaRPr lang="en-US" sz="4199" dirty="0">
              <a:solidFill>
                <a:srgbClr val="FFFFF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4324192" y="6986294"/>
            <a:ext cx="1419899" cy="4578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29"/>
              </a:lnSpc>
            </a:pPr>
            <a:r>
              <a:rPr lang="en-US" sz="4400" dirty="0" err="1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vlan</a:t>
            </a:r>
            <a:endParaRPr lang="en-US" sz="3029" dirty="0">
              <a:solidFill>
                <a:srgbClr val="FFFFF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5537203" y="2411783"/>
            <a:ext cx="4964998" cy="789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000"/>
              </a:lnSpc>
              <a:spcBef>
                <a:spcPct val="0"/>
              </a:spcBef>
            </a:pPr>
            <a:r>
              <a:rPr lang="en-US" sz="2200" dirty="0" err="1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Proporciona</a:t>
            </a:r>
            <a:r>
              <a:rPr lang="en-US" sz="2200" dirty="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acceso</a:t>
            </a:r>
            <a:r>
              <a:rPr lang="en-US" sz="2200" dirty="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 a la red sin </a:t>
            </a:r>
            <a:r>
              <a:rPr lang="en-US" sz="2200" dirty="0" err="1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necesidad</a:t>
            </a:r>
            <a:r>
              <a:rPr lang="en-US" sz="2200" dirty="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 de cables, </a:t>
            </a:r>
            <a:r>
              <a:rPr lang="en-US" sz="2200" dirty="0" err="1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ofreciendo</a:t>
            </a:r>
            <a:r>
              <a:rPr lang="en-US" sz="2200" dirty="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 mayor </a:t>
            </a:r>
            <a:r>
              <a:rPr lang="en-US" sz="2200" dirty="0" err="1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flexibilidad</a:t>
            </a:r>
            <a:r>
              <a:rPr lang="en-US" sz="2200" dirty="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 y </a:t>
            </a:r>
            <a:r>
              <a:rPr lang="en-US" sz="2200" dirty="0" err="1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movilidad</a:t>
            </a:r>
            <a:r>
              <a:rPr lang="en-US" sz="2200" dirty="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 para </a:t>
            </a:r>
            <a:r>
              <a:rPr lang="en-US" sz="2200" dirty="0" err="1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los</a:t>
            </a:r>
            <a:r>
              <a:rPr lang="en-US" sz="2200" dirty="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dispositivos</a:t>
            </a:r>
            <a:r>
              <a:rPr lang="en-US" sz="2200" dirty="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. 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5537203" y="5162550"/>
            <a:ext cx="4964998" cy="789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000"/>
              </a:lnSpc>
              <a:spcBef>
                <a:spcPct val="0"/>
              </a:spcBef>
            </a:pPr>
            <a:r>
              <a:rPr lang="en-US" sz="220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A diferencia de un router, su función principal es ampliar la cobertura de una red Wi-Fi existente, mejorando la señal en zonas de baja intensidad. 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5521490" y="7792481"/>
            <a:ext cx="4958048" cy="10464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000"/>
              </a:lnSpc>
              <a:spcBef>
                <a:spcPct val="0"/>
              </a:spcBef>
            </a:pPr>
            <a:r>
              <a:rPr lang="en-US" sz="2200" dirty="0" err="1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Permite</a:t>
            </a:r>
            <a:r>
              <a:rPr lang="en-US" sz="2200" dirty="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configurar</a:t>
            </a:r>
            <a:r>
              <a:rPr lang="en-US" sz="2200" dirty="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diferentes</a:t>
            </a:r>
            <a:r>
              <a:rPr lang="en-US" sz="2200" dirty="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 redes Wi-Fi (SSID) </a:t>
            </a:r>
            <a:r>
              <a:rPr lang="en-US" sz="2200" dirty="0" err="1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dentro</a:t>
            </a:r>
            <a:r>
              <a:rPr lang="en-US" sz="2200" dirty="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 del </a:t>
            </a:r>
            <a:r>
              <a:rPr lang="en-US" sz="2200" dirty="0" err="1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mismo</a:t>
            </a:r>
            <a:r>
              <a:rPr lang="en-US" sz="2200" dirty="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 punto de </a:t>
            </a:r>
            <a:r>
              <a:rPr lang="en-US" sz="2200" dirty="0" err="1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acceso</a:t>
            </a:r>
            <a:r>
              <a:rPr lang="en-US" sz="2200" dirty="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, ideal para redes de </a:t>
            </a:r>
            <a:r>
              <a:rPr lang="en-US" sz="2200" dirty="0" err="1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invitados</a:t>
            </a:r>
            <a:r>
              <a:rPr lang="en-US" sz="2200" dirty="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 o para </a:t>
            </a:r>
            <a:r>
              <a:rPr lang="en-US" sz="2200" dirty="0" err="1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separar</a:t>
            </a:r>
            <a:r>
              <a:rPr lang="en-US" sz="2200" dirty="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diferentes</a:t>
            </a:r>
            <a:r>
              <a:rPr lang="en-US" sz="2200" dirty="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tipos</a:t>
            </a:r>
            <a:r>
              <a:rPr lang="en-US" sz="2200" dirty="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 de </a:t>
            </a:r>
            <a:r>
              <a:rPr lang="en-US" sz="2200" dirty="0" err="1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tráfico</a:t>
            </a:r>
            <a:r>
              <a:rPr lang="en-US" sz="2200" dirty="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. 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2429586" y="2411783"/>
            <a:ext cx="5209113" cy="789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000"/>
              </a:lnSpc>
              <a:spcBef>
                <a:spcPct val="0"/>
              </a:spcBef>
            </a:pPr>
            <a:r>
              <a:rPr lang="en-US" sz="220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Incorpora protocolos de cifrado como WPA2-PSK o WPA3 para proteger la red contra accesos no autorizados. 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2439500" y="7801116"/>
            <a:ext cx="5184651" cy="5334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000"/>
              </a:lnSpc>
              <a:spcBef>
                <a:spcPct val="0"/>
              </a:spcBef>
            </a:pPr>
            <a:r>
              <a:rPr lang="en-US" sz="220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Permite segmentar la red en redes virtuales separadas, mejorando la seguridad y la organización. 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2455213" y="5081699"/>
            <a:ext cx="5183486" cy="10464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000"/>
              </a:lnSpc>
              <a:spcBef>
                <a:spcPct val="0"/>
              </a:spcBef>
            </a:pPr>
            <a:r>
              <a:rPr lang="en-US" sz="2200" dirty="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Los APs son </a:t>
            </a:r>
            <a:r>
              <a:rPr lang="en-US" sz="2200" dirty="0" err="1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escalables</a:t>
            </a:r>
            <a:r>
              <a:rPr lang="en-US" sz="2200" dirty="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, </a:t>
            </a:r>
            <a:r>
              <a:rPr lang="en-US" sz="2200" dirty="0" err="1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permitiendo</a:t>
            </a:r>
            <a:r>
              <a:rPr lang="en-US" sz="2200" dirty="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 la </a:t>
            </a:r>
            <a:r>
              <a:rPr lang="en-US" sz="2200" dirty="0" err="1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adición</a:t>
            </a:r>
            <a:r>
              <a:rPr lang="en-US" sz="2200" dirty="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 de </a:t>
            </a:r>
            <a:r>
              <a:rPr lang="en-US" sz="2200" dirty="0" err="1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más</a:t>
            </a:r>
            <a:r>
              <a:rPr lang="en-US" sz="2200" dirty="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 puntos de </a:t>
            </a:r>
            <a:r>
              <a:rPr lang="en-US" sz="2200" dirty="0" err="1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acceso</a:t>
            </a:r>
            <a:r>
              <a:rPr lang="en-US" sz="2200" dirty="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 para </a:t>
            </a:r>
            <a:r>
              <a:rPr lang="en-US" sz="2200" dirty="0" err="1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aumentar</a:t>
            </a:r>
            <a:r>
              <a:rPr lang="en-US" sz="2200" dirty="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 la </a:t>
            </a:r>
            <a:r>
              <a:rPr lang="en-US" sz="2200" dirty="0" err="1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capacidad</a:t>
            </a:r>
            <a:r>
              <a:rPr lang="en-US" sz="2200" dirty="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 y </a:t>
            </a:r>
            <a:r>
              <a:rPr lang="en-US" sz="2200" dirty="0" err="1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cobertura</a:t>
            </a:r>
            <a:r>
              <a:rPr lang="en-US" sz="2200" dirty="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 de la red </a:t>
            </a:r>
            <a:r>
              <a:rPr lang="en-US" sz="2200" dirty="0" err="1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conforme</a:t>
            </a:r>
            <a:r>
              <a:rPr lang="en-US" sz="2200" dirty="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crece</a:t>
            </a:r>
            <a:r>
              <a:rPr lang="en-US" sz="2200" dirty="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 la </a:t>
            </a:r>
            <a:r>
              <a:rPr lang="en-US" sz="2200" dirty="0" err="1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infraestructura</a:t>
            </a:r>
            <a:r>
              <a:rPr lang="en-US" sz="2200" dirty="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. </a:t>
            </a:r>
          </a:p>
        </p:txBody>
      </p:sp>
      <p:grpSp>
        <p:nvGrpSpPr>
          <p:cNvPr id="25" name="Group 25"/>
          <p:cNvGrpSpPr/>
          <p:nvPr/>
        </p:nvGrpSpPr>
        <p:grpSpPr>
          <a:xfrm>
            <a:off x="16269537" y="8413461"/>
            <a:ext cx="1696606" cy="1526243"/>
            <a:chOff x="0" y="0"/>
            <a:chExt cx="2262142" cy="2034991"/>
          </a:xfrm>
        </p:grpSpPr>
        <p:sp>
          <p:nvSpPr>
            <p:cNvPr id="26" name="AutoShape 26"/>
            <p:cNvSpPr/>
            <p:nvPr/>
          </p:nvSpPr>
          <p:spPr>
            <a:xfrm>
              <a:off x="0" y="0"/>
              <a:ext cx="2262142" cy="2034991"/>
            </a:xfrm>
            <a:prstGeom prst="rect">
              <a:avLst/>
            </a:prstGeom>
            <a:solidFill>
              <a:srgbClr val="1E1E1E"/>
            </a:solidFill>
          </p:spPr>
          <p:txBody>
            <a:bodyPr/>
            <a:lstStyle/>
            <a:p>
              <a:endParaRPr lang="es-PA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171631" y="573973"/>
              <a:ext cx="1918881" cy="13689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091"/>
                </a:lnSpc>
              </a:pPr>
              <a:r>
                <a:rPr lang="en-US" sz="7792">
                  <a:solidFill>
                    <a:srgbClr val="FFFFFF"/>
                  </a:solidFill>
                  <a:latin typeface="Bebas Neue"/>
                  <a:ea typeface="Bebas Neue"/>
                  <a:cs typeface="Bebas Neue"/>
                  <a:sym typeface="Bebas Neue"/>
                </a:rPr>
                <a:t>04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9248775"/>
            <a:ext cx="13525126" cy="40984"/>
          </a:xfrm>
          <a:prstGeom prst="rect">
            <a:avLst/>
          </a:prstGeom>
          <a:solidFill>
            <a:srgbClr val="FFFFFF">
              <a:alpha val="29804"/>
            </a:srgbClr>
          </a:solidFill>
        </p:spPr>
        <p:txBody>
          <a:bodyPr/>
          <a:lstStyle/>
          <a:p>
            <a:endParaRPr lang="es-PA"/>
          </a:p>
        </p:txBody>
      </p:sp>
      <p:grpSp>
        <p:nvGrpSpPr>
          <p:cNvPr id="3" name="Group 3"/>
          <p:cNvGrpSpPr/>
          <p:nvPr/>
        </p:nvGrpSpPr>
        <p:grpSpPr>
          <a:xfrm>
            <a:off x="15811892" y="7990890"/>
            <a:ext cx="1447408" cy="1298869"/>
            <a:chOff x="0" y="0"/>
            <a:chExt cx="1929877" cy="1731826"/>
          </a:xfrm>
        </p:grpSpPr>
        <p:sp>
          <p:nvSpPr>
            <p:cNvPr id="4" name="AutoShape 4"/>
            <p:cNvSpPr/>
            <p:nvPr/>
          </p:nvSpPr>
          <p:spPr>
            <a:xfrm>
              <a:off x="0" y="0"/>
              <a:ext cx="1929877" cy="1731826"/>
            </a:xfrm>
            <a:prstGeom prst="rect">
              <a:avLst/>
            </a:prstGeom>
            <a:solidFill>
              <a:srgbClr val="024EEF"/>
            </a:solidFill>
          </p:spPr>
          <p:txBody>
            <a:bodyPr/>
            <a:lstStyle/>
            <a:p>
              <a:endParaRPr lang="es-P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46421" y="503724"/>
              <a:ext cx="1637035" cy="11495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944"/>
                </a:lnSpc>
              </a:pPr>
              <a:r>
                <a:rPr lang="en-US" sz="6532">
                  <a:solidFill>
                    <a:srgbClr val="FFFFFF"/>
                  </a:solidFill>
                  <a:latin typeface="Bebas Neue"/>
                  <a:ea typeface="Bebas Neue"/>
                  <a:cs typeface="Bebas Neue"/>
                  <a:sym typeface="Bebas Neue"/>
                </a:rPr>
                <a:t>5</a:t>
              </a:r>
            </a:p>
          </p:txBody>
        </p:sp>
      </p:grpSp>
      <p:sp>
        <p:nvSpPr>
          <p:cNvPr id="6" name="Freeform 6"/>
          <p:cNvSpPr/>
          <p:nvPr/>
        </p:nvSpPr>
        <p:spPr>
          <a:xfrm>
            <a:off x="660751" y="1027453"/>
            <a:ext cx="6314994" cy="2288656"/>
          </a:xfrm>
          <a:custGeom>
            <a:avLst/>
            <a:gdLst/>
            <a:ahLst/>
            <a:cxnLst/>
            <a:rect l="l" t="t" r="r" b="b"/>
            <a:pathLst>
              <a:path w="6314994" h="2288656">
                <a:moveTo>
                  <a:pt x="0" y="0"/>
                </a:moveTo>
                <a:lnTo>
                  <a:pt x="6314994" y="0"/>
                </a:lnTo>
                <a:lnTo>
                  <a:pt x="6314994" y="2288656"/>
                </a:lnTo>
                <a:lnTo>
                  <a:pt x="0" y="22886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PA"/>
          </a:p>
        </p:txBody>
      </p:sp>
      <p:sp>
        <p:nvSpPr>
          <p:cNvPr id="7" name="Freeform 7"/>
          <p:cNvSpPr/>
          <p:nvPr/>
        </p:nvSpPr>
        <p:spPr>
          <a:xfrm>
            <a:off x="7908823" y="6246694"/>
            <a:ext cx="5780598" cy="1744195"/>
          </a:xfrm>
          <a:custGeom>
            <a:avLst/>
            <a:gdLst/>
            <a:ahLst/>
            <a:cxnLst/>
            <a:rect l="l" t="t" r="r" b="b"/>
            <a:pathLst>
              <a:path w="5780598" h="1744195">
                <a:moveTo>
                  <a:pt x="0" y="0"/>
                </a:moveTo>
                <a:lnTo>
                  <a:pt x="5780598" y="0"/>
                </a:lnTo>
                <a:lnTo>
                  <a:pt x="5780598" y="1744196"/>
                </a:lnTo>
                <a:lnTo>
                  <a:pt x="0" y="174419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82040" r="-3134" b="-78492"/>
            </a:stretch>
          </a:blipFill>
        </p:spPr>
        <p:txBody>
          <a:bodyPr/>
          <a:lstStyle/>
          <a:p>
            <a:endParaRPr lang="es-PA"/>
          </a:p>
        </p:txBody>
      </p:sp>
      <p:sp>
        <p:nvSpPr>
          <p:cNvPr id="8" name="TextBox 8"/>
          <p:cNvSpPr txBox="1"/>
          <p:nvPr/>
        </p:nvSpPr>
        <p:spPr>
          <a:xfrm>
            <a:off x="14086878" y="1233497"/>
            <a:ext cx="3669660" cy="23464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991"/>
              </a:lnSpc>
            </a:pPr>
            <a:r>
              <a:rPr lang="en-US" sz="5991" dirty="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Formas </a:t>
            </a:r>
          </a:p>
          <a:p>
            <a:pPr algn="ctr">
              <a:lnSpc>
                <a:spcPts val="5991"/>
              </a:lnSpc>
            </a:pPr>
            <a:r>
              <a:rPr lang="en-US" sz="5991" dirty="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de </a:t>
            </a:r>
            <a:r>
              <a:rPr lang="en-US" sz="5991" dirty="0" err="1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conectividad</a:t>
            </a:r>
            <a:endParaRPr lang="en-US" sz="5991" dirty="0">
              <a:solidFill>
                <a:srgbClr val="FFFFF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195001" y="3579909"/>
            <a:ext cx="4946626" cy="5710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4200">
                <a:solidFill>
                  <a:srgbClr val="024EEF"/>
                </a:solidFill>
                <a:latin typeface="Bebas Neue"/>
                <a:ea typeface="Bebas Neue"/>
                <a:cs typeface="Bebas Neue"/>
                <a:sym typeface="Bebas Neue"/>
              </a:rPr>
              <a:t>conectividad hacia la red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080391" y="8232506"/>
            <a:ext cx="5609030" cy="5710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4200">
                <a:solidFill>
                  <a:srgbClr val="024EEF"/>
                </a:solidFill>
                <a:latin typeface="Bebas Neue"/>
                <a:ea typeface="Bebas Neue"/>
                <a:cs typeface="Bebas Neue"/>
                <a:sym typeface="Bebas Neue"/>
              </a:rPr>
              <a:t>conectividad inalambrica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68125" y="4587514"/>
            <a:ext cx="6314994" cy="10318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  <a:spcBef>
                <a:spcPct val="0"/>
              </a:spcBef>
            </a:pPr>
            <a:r>
              <a:rPr lang="en-US" sz="3000" dirty="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Cableado</a:t>
            </a:r>
            <a:r>
              <a:rPr lang="en-US" sz="3000" dirty="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 Ethernet:</a:t>
            </a:r>
          </a:p>
          <a:p>
            <a:pPr algn="l">
              <a:lnSpc>
                <a:spcPts val="2500"/>
              </a:lnSpc>
              <a:spcBef>
                <a:spcPct val="0"/>
              </a:spcBef>
            </a:pPr>
            <a:r>
              <a:rPr lang="en-US" sz="2500" dirty="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El AP se </a:t>
            </a:r>
            <a:r>
              <a:rPr lang="en-US" sz="2500" dirty="0" err="1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conecta</a:t>
            </a:r>
            <a:r>
              <a:rPr lang="en-US" sz="2500" dirty="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 a un router o switch a </a:t>
            </a:r>
            <a:r>
              <a:rPr lang="en-US" sz="2500" dirty="0" err="1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través</a:t>
            </a:r>
            <a:r>
              <a:rPr lang="en-US" sz="2500" dirty="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 de un cable Ethernet, recibiendo </a:t>
            </a:r>
            <a:r>
              <a:rPr lang="en-US" sz="2500" dirty="0" err="1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así</a:t>
            </a:r>
            <a:r>
              <a:rPr lang="en-US" sz="2500" dirty="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 la </a:t>
            </a:r>
            <a:r>
              <a:rPr lang="en-US" sz="2500" dirty="0" err="1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señal</a:t>
            </a:r>
            <a:r>
              <a:rPr lang="en-US" sz="2500" dirty="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 de internet o de la red.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68125" y="6097359"/>
            <a:ext cx="6314994" cy="16605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Power over Ethernet (PoE):</a:t>
            </a:r>
          </a:p>
          <a:p>
            <a:pPr algn="just">
              <a:lnSpc>
                <a:spcPts val="2500"/>
              </a:lnSpc>
              <a:spcBef>
                <a:spcPct val="0"/>
              </a:spcBef>
            </a:pPr>
            <a:r>
              <a:rPr lang="en-US" sz="250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Algunos APs utilizan PoE, lo que permite que el mismo cable Ethernet que proporciona datos también suministre energía al dispositivo, eliminando la necesidad de una fuente de alimentación separada.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080391" y="1530512"/>
            <a:ext cx="5292738" cy="19748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Emisión de señal Wi-Fi:</a:t>
            </a:r>
          </a:p>
          <a:p>
            <a:pPr algn="just">
              <a:lnSpc>
                <a:spcPts val="2500"/>
              </a:lnSpc>
              <a:spcBef>
                <a:spcPct val="0"/>
              </a:spcBef>
            </a:pPr>
            <a:r>
              <a:rPr lang="en-US" sz="250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El AP convierte los datos y los transmite de forma inalámbrica a través de un canal de radiofrecuencia, permitiendo que dispositivos como teléfonos, tabletas y computadoras se conecten a la red. 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152753" y="4208093"/>
            <a:ext cx="5292738" cy="16605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 Sistemas de malla (Mesh):</a:t>
            </a:r>
          </a:p>
          <a:p>
            <a:pPr algn="just">
              <a:lnSpc>
                <a:spcPts val="2500"/>
              </a:lnSpc>
              <a:spcBef>
                <a:spcPct val="0"/>
              </a:spcBef>
            </a:pPr>
            <a:r>
              <a:rPr lang="en-US" sz="250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En un sistema de malla, los APs se comunican de forma inalámbrica entre sí, creando una red más amplia para cubrir un área grande sin puntos muertos. 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4E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9154906"/>
            <a:ext cx="5200650" cy="48076"/>
          </a:xfrm>
          <a:prstGeom prst="rect">
            <a:avLst/>
          </a:prstGeom>
          <a:solidFill>
            <a:srgbClr val="FFFFFF">
              <a:alpha val="29804"/>
            </a:srgbClr>
          </a:solidFill>
        </p:spPr>
        <p:txBody>
          <a:bodyPr/>
          <a:lstStyle/>
          <a:p>
            <a:endParaRPr lang="es-PA"/>
          </a:p>
        </p:txBody>
      </p:sp>
      <p:grpSp>
        <p:nvGrpSpPr>
          <p:cNvPr id="3" name="Group 3"/>
          <p:cNvGrpSpPr/>
          <p:nvPr/>
        </p:nvGrpSpPr>
        <p:grpSpPr>
          <a:xfrm>
            <a:off x="1028700" y="1028700"/>
            <a:ext cx="5573512" cy="1726589"/>
            <a:chOff x="0" y="0"/>
            <a:chExt cx="7431349" cy="2302119"/>
          </a:xfrm>
        </p:grpSpPr>
        <p:sp>
          <p:nvSpPr>
            <p:cNvPr id="4" name="TextBox 4"/>
            <p:cNvSpPr txBox="1"/>
            <p:nvPr/>
          </p:nvSpPr>
          <p:spPr>
            <a:xfrm>
              <a:off x="0" y="123825"/>
              <a:ext cx="7431349" cy="13045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7054"/>
                </a:lnSpc>
              </a:pPr>
              <a:r>
                <a:rPr lang="en-US" sz="7054">
                  <a:solidFill>
                    <a:srgbClr val="FFFFFF"/>
                  </a:solidFill>
                  <a:latin typeface="Bebas Neue"/>
                  <a:ea typeface="Bebas Neue"/>
                  <a:cs typeface="Bebas Neue"/>
                  <a:sym typeface="Bebas Neue"/>
                </a:rPr>
                <a:t>Conclusiones</a:t>
              </a:r>
            </a:p>
          </p:txBody>
        </p:sp>
        <p:sp>
          <p:nvSpPr>
            <p:cNvPr id="5" name="AutoShape 5"/>
            <p:cNvSpPr/>
            <p:nvPr/>
          </p:nvSpPr>
          <p:spPr>
            <a:xfrm>
              <a:off x="0" y="1983432"/>
              <a:ext cx="1800659" cy="318686"/>
            </a:xfrm>
            <a:prstGeom prst="rect">
              <a:avLst/>
            </a:prstGeom>
            <a:solidFill>
              <a:srgbClr val="1E1E1E"/>
            </a:solidFill>
          </p:spPr>
          <p:txBody>
            <a:bodyPr/>
            <a:lstStyle/>
            <a:p>
              <a:endParaRPr lang="es-PA"/>
            </a:p>
          </p:txBody>
        </p:sp>
      </p:grpSp>
      <p:sp>
        <p:nvSpPr>
          <p:cNvPr id="6" name="Freeform 6"/>
          <p:cNvSpPr/>
          <p:nvPr/>
        </p:nvSpPr>
        <p:spPr>
          <a:xfrm>
            <a:off x="14185972" y="8283867"/>
            <a:ext cx="1994663" cy="1512317"/>
          </a:xfrm>
          <a:custGeom>
            <a:avLst/>
            <a:gdLst/>
            <a:ahLst/>
            <a:cxnLst/>
            <a:rect l="l" t="t" r="r" b="b"/>
            <a:pathLst>
              <a:path w="1994663" h="1512317">
                <a:moveTo>
                  <a:pt x="0" y="0"/>
                </a:moveTo>
                <a:lnTo>
                  <a:pt x="1994663" y="0"/>
                </a:lnTo>
                <a:lnTo>
                  <a:pt x="1994663" y="1512318"/>
                </a:lnTo>
                <a:lnTo>
                  <a:pt x="0" y="15123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PA"/>
          </a:p>
        </p:txBody>
      </p:sp>
      <p:sp>
        <p:nvSpPr>
          <p:cNvPr id="7" name="Freeform 7"/>
          <p:cNvSpPr/>
          <p:nvPr/>
        </p:nvSpPr>
        <p:spPr>
          <a:xfrm>
            <a:off x="14095494" y="2208366"/>
            <a:ext cx="1919830" cy="1846527"/>
          </a:xfrm>
          <a:custGeom>
            <a:avLst/>
            <a:gdLst/>
            <a:ahLst/>
            <a:cxnLst/>
            <a:rect l="l" t="t" r="r" b="b"/>
            <a:pathLst>
              <a:path w="1919830" h="1846527">
                <a:moveTo>
                  <a:pt x="0" y="0"/>
                </a:moveTo>
                <a:lnTo>
                  <a:pt x="1919829" y="0"/>
                </a:lnTo>
                <a:lnTo>
                  <a:pt x="1919829" y="1846527"/>
                </a:lnTo>
                <a:lnTo>
                  <a:pt x="0" y="184652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PA"/>
          </a:p>
        </p:txBody>
      </p:sp>
      <p:sp>
        <p:nvSpPr>
          <p:cNvPr id="8" name="Freeform 8"/>
          <p:cNvSpPr/>
          <p:nvPr/>
        </p:nvSpPr>
        <p:spPr>
          <a:xfrm>
            <a:off x="14298517" y="5087931"/>
            <a:ext cx="1716807" cy="1645013"/>
          </a:xfrm>
          <a:custGeom>
            <a:avLst/>
            <a:gdLst/>
            <a:ahLst/>
            <a:cxnLst/>
            <a:rect l="l" t="t" r="r" b="b"/>
            <a:pathLst>
              <a:path w="1716807" h="1645013">
                <a:moveTo>
                  <a:pt x="0" y="0"/>
                </a:moveTo>
                <a:lnTo>
                  <a:pt x="1716806" y="0"/>
                </a:lnTo>
                <a:lnTo>
                  <a:pt x="1716806" y="1645013"/>
                </a:lnTo>
                <a:lnTo>
                  <a:pt x="0" y="16450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PA"/>
          </a:p>
        </p:txBody>
      </p:sp>
      <p:sp>
        <p:nvSpPr>
          <p:cNvPr id="9" name="TextBox 9"/>
          <p:cNvSpPr txBox="1"/>
          <p:nvPr/>
        </p:nvSpPr>
        <p:spPr>
          <a:xfrm>
            <a:off x="13718660" y="1261053"/>
            <a:ext cx="2673498" cy="6309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sz="480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Conectividad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4081358" y="4298803"/>
            <a:ext cx="2203891" cy="6309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sz="480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Cobertura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4713697" y="7132994"/>
            <a:ext cx="939212" cy="6309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sz="480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wifi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8700" y="3302292"/>
            <a:ext cx="9255652" cy="46005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000"/>
              </a:lnSpc>
              <a:spcBef>
                <a:spcPct val="0"/>
              </a:spcBef>
            </a:pPr>
            <a:r>
              <a:rPr lang="en-US" sz="3000" dirty="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Los Access Points (AP) son </a:t>
            </a:r>
            <a:r>
              <a:rPr lang="en-US" sz="3000" dirty="0" err="1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dispositivos</a:t>
            </a:r>
            <a:r>
              <a:rPr lang="en-US" sz="3000" dirty="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esenciales</a:t>
            </a:r>
            <a:r>
              <a:rPr lang="en-US" sz="3000" dirty="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en</a:t>
            </a:r>
            <a:r>
              <a:rPr lang="en-US" sz="3000" dirty="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 la </a:t>
            </a:r>
            <a:r>
              <a:rPr lang="en-US" sz="3000" dirty="0" err="1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construcción</a:t>
            </a:r>
            <a:r>
              <a:rPr lang="en-US" sz="3000" dirty="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 y </a:t>
            </a:r>
            <a:r>
              <a:rPr lang="en-US" sz="3000" dirty="0" err="1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optimización</a:t>
            </a:r>
            <a:r>
              <a:rPr lang="en-US" sz="3000" dirty="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 de redes </a:t>
            </a:r>
            <a:r>
              <a:rPr lang="en-US" sz="3000" dirty="0" err="1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modernas</a:t>
            </a:r>
            <a:r>
              <a:rPr lang="en-US" sz="3000" dirty="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, </a:t>
            </a:r>
            <a:r>
              <a:rPr lang="en-US" sz="3000" dirty="0" err="1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ya</a:t>
            </a:r>
            <a:r>
              <a:rPr lang="en-US" sz="3000" dirty="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 que </a:t>
            </a:r>
            <a:r>
              <a:rPr lang="en-US" sz="3000" dirty="0" err="1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permiten</a:t>
            </a:r>
            <a:r>
              <a:rPr lang="en-US" sz="3000" dirty="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ampliar</a:t>
            </a:r>
            <a:r>
              <a:rPr lang="en-US" sz="3000" dirty="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 la </a:t>
            </a:r>
            <a:r>
              <a:rPr lang="en-US" sz="3000" dirty="0" err="1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cobertura</a:t>
            </a:r>
            <a:r>
              <a:rPr lang="en-US" sz="3000" dirty="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inalámbrica</a:t>
            </a:r>
            <a:r>
              <a:rPr lang="en-US" sz="3000" dirty="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 y </a:t>
            </a:r>
            <a:r>
              <a:rPr lang="en-US" sz="3000" dirty="0" err="1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mejorar</a:t>
            </a:r>
            <a:r>
              <a:rPr lang="en-US" sz="3000" dirty="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 la </a:t>
            </a:r>
            <a:r>
              <a:rPr lang="en-US" sz="3000" dirty="0" err="1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conectividad</a:t>
            </a:r>
            <a:r>
              <a:rPr lang="en-US" sz="3000" dirty="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en</a:t>
            </a:r>
            <a:r>
              <a:rPr lang="en-US" sz="3000" dirty="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entornos</a:t>
            </a:r>
            <a:r>
              <a:rPr lang="en-US" sz="3000" dirty="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donde</a:t>
            </a:r>
            <a:r>
              <a:rPr lang="en-US" sz="3000" dirty="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 un solo router no es </a:t>
            </a:r>
            <a:r>
              <a:rPr lang="en-US" sz="3000" dirty="0" err="1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suficiente</a:t>
            </a:r>
            <a:r>
              <a:rPr lang="en-US" sz="3000" dirty="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. Su </a:t>
            </a:r>
            <a:r>
              <a:rPr lang="en-US" sz="3000" dirty="0" err="1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capacidad</a:t>
            </a:r>
            <a:r>
              <a:rPr lang="en-US" sz="3000" dirty="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 de </a:t>
            </a:r>
            <a:r>
              <a:rPr lang="en-US" sz="3000" dirty="0" err="1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integrarse</a:t>
            </a:r>
            <a:r>
              <a:rPr lang="en-US" sz="3000" dirty="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 a </a:t>
            </a:r>
            <a:r>
              <a:rPr lang="en-US" sz="3000" dirty="0" err="1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través</a:t>
            </a:r>
            <a:r>
              <a:rPr lang="en-US" sz="3000" dirty="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 de </a:t>
            </a:r>
            <a:r>
              <a:rPr lang="en-US" sz="3000" dirty="0" err="1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conexión</a:t>
            </a:r>
            <a:r>
              <a:rPr lang="en-US" sz="3000" dirty="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cableada</a:t>
            </a:r>
            <a:r>
              <a:rPr lang="en-US" sz="3000" dirty="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 o </a:t>
            </a:r>
            <a:r>
              <a:rPr lang="en-US" sz="3000" dirty="0" err="1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mediante</a:t>
            </a:r>
            <a:r>
              <a:rPr lang="en-US" sz="3000" dirty="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sistemas</a:t>
            </a:r>
            <a:r>
              <a:rPr lang="en-US" sz="3000" dirty="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 de </a:t>
            </a:r>
            <a:r>
              <a:rPr lang="en-US" sz="3000" dirty="0" err="1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malla</a:t>
            </a:r>
            <a:r>
              <a:rPr lang="en-US" sz="3000" dirty="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inalámbrica</a:t>
            </a:r>
            <a:r>
              <a:rPr lang="en-US" sz="3000" dirty="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los</a:t>
            </a:r>
            <a:r>
              <a:rPr lang="en-US" sz="3000" dirty="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hace</a:t>
            </a:r>
            <a:r>
              <a:rPr lang="en-US" sz="3000" dirty="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versátiles</a:t>
            </a:r>
            <a:r>
              <a:rPr lang="en-US" sz="3000" dirty="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 y </a:t>
            </a:r>
            <a:r>
              <a:rPr lang="en-US" sz="3000" dirty="0" err="1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adaptables</a:t>
            </a:r>
            <a:r>
              <a:rPr lang="en-US" sz="3000" dirty="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 a </a:t>
            </a:r>
            <a:r>
              <a:rPr lang="en-US" sz="3000" dirty="0" err="1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diferentes</a:t>
            </a:r>
            <a:r>
              <a:rPr lang="en-US" sz="3000" dirty="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necesidades</a:t>
            </a:r>
            <a:r>
              <a:rPr lang="en-US" sz="3000" dirty="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, </a:t>
            </a:r>
            <a:r>
              <a:rPr lang="en-US" sz="3000" dirty="0" err="1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desde</a:t>
            </a:r>
            <a:r>
              <a:rPr lang="en-US" sz="3000" dirty="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hogares</a:t>
            </a:r>
            <a:r>
              <a:rPr lang="en-US" sz="3000" dirty="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 hasta </a:t>
            </a:r>
            <a:r>
              <a:rPr lang="en-US" sz="3000" dirty="0" err="1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entornos</a:t>
            </a:r>
            <a:r>
              <a:rPr lang="en-US" sz="3000" dirty="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empresariales</a:t>
            </a:r>
            <a:r>
              <a:rPr lang="en-US" sz="3000" dirty="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complejos</a:t>
            </a:r>
            <a:r>
              <a:rPr lang="en-US" sz="3000" dirty="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. </a:t>
            </a:r>
            <a:r>
              <a:rPr lang="en-US" sz="3000" dirty="0" err="1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Además</a:t>
            </a:r>
            <a:r>
              <a:rPr lang="en-US" sz="3000" dirty="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, </a:t>
            </a:r>
            <a:r>
              <a:rPr lang="en-US" sz="3000" dirty="0" err="1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su</a:t>
            </a:r>
            <a:r>
              <a:rPr lang="en-US" sz="3000" dirty="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función</a:t>
            </a:r>
            <a:r>
              <a:rPr lang="en-US" sz="3000" dirty="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 de </a:t>
            </a:r>
            <a:r>
              <a:rPr lang="en-US" sz="3000" dirty="0" err="1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emitir</a:t>
            </a:r>
            <a:r>
              <a:rPr lang="en-US" sz="3000" dirty="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señal</a:t>
            </a:r>
            <a:r>
              <a:rPr lang="en-US" sz="3000" dirty="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 Wi-Fi </a:t>
            </a:r>
            <a:r>
              <a:rPr lang="en-US" sz="3000" dirty="0" err="1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mediante</a:t>
            </a:r>
            <a:r>
              <a:rPr lang="en-US" sz="3000" dirty="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estándares</a:t>
            </a:r>
            <a:r>
              <a:rPr lang="en-US" sz="3000" dirty="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actuales</a:t>
            </a:r>
            <a:r>
              <a:rPr lang="en-US" sz="3000" dirty="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como</a:t>
            </a:r>
            <a:r>
              <a:rPr lang="en-US" sz="3000" dirty="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 Wi-Fi 6 </a:t>
            </a:r>
            <a:r>
              <a:rPr lang="en-US" sz="3000" dirty="0" err="1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garantiza</a:t>
            </a:r>
            <a:r>
              <a:rPr lang="en-US" sz="3000" dirty="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velocidad</a:t>
            </a:r>
            <a:r>
              <a:rPr lang="en-US" sz="3000" dirty="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, </a:t>
            </a:r>
            <a:r>
              <a:rPr lang="en-US" sz="3000" dirty="0" err="1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estabilidad</a:t>
            </a:r>
            <a:r>
              <a:rPr lang="en-US" sz="3000" dirty="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 y </a:t>
            </a:r>
            <a:r>
              <a:rPr lang="en-US" sz="3000" dirty="0" err="1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seguridad</a:t>
            </a:r>
            <a:r>
              <a:rPr lang="en-US" sz="3000" dirty="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 para </a:t>
            </a:r>
            <a:r>
              <a:rPr lang="en-US" sz="3000" dirty="0" err="1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los</a:t>
            </a:r>
            <a:r>
              <a:rPr lang="en-US" sz="3000" dirty="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usuarios</a:t>
            </a:r>
            <a:r>
              <a:rPr lang="en-US" sz="3000" dirty="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 finales.</a:t>
            </a:r>
          </a:p>
          <a:p>
            <a:pPr algn="just">
              <a:lnSpc>
                <a:spcPts val="3000"/>
              </a:lnSpc>
              <a:spcBef>
                <a:spcPct val="0"/>
              </a:spcBef>
            </a:pPr>
            <a:r>
              <a:rPr lang="en-US" sz="3000" dirty="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 En </a:t>
            </a:r>
            <a:r>
              <a:rPr lang="en-US" sz="3000" dirty="0" err="1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conclusión</a:t>
            </a:r>
            <a:r>
              <a:rPr lang="en-US" sz="3000" dirty="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, </a:t>
            </a:r>
            <a:r>
              <a:rPr lang="en-US" sz="3000" dirty="0" err="1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los</a:t>
            </a:r>
            <a:r>
              <a:rPr lang="en-US" sz="3000" dirty="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 AP no solo </a:t>
            </a:r>
            <a:r>
              <a:rPr lang="en-US" sz="3000" dirty="0" err="1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facilitan</a:t>
            </a:r>
            <a:r>
              <a:rPr lang="en-US" sz="3000" dirty="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 la </a:t>
            </a:r>
            <a:r>
              <a:rPr lang="en-US" sz="3000" dirty="0" err="1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movilidad</a:t>
            </a:r>
            <a:r>
              <a:rPr lang="en-US" sz="3000" dirty="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 y </a:t>
            </a:r>
            <a:r>
              <a:rPr lang="en-US" sz="3000" dirty="0" err="1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el</a:t>
            </a:r>
            <a:r>
              <a:rPr lang="en-US" sz="3000" dirty="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acceso</a:t>
            </a:r>
            <a:r>
              <a:rPr lang="en-US" sz="3000" dirty="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 a la red, </a:t>
            </a:r>
            <a:r>
              <a:rPr lang="en-US" sz="3000" dirty="0" err="1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sino</a:t>
            </a:r>
            <a:r>
              <a:rPr lang="en-US" sz="3000" dirty="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 que también </a:t>
            </a:r>
            <a:r>
              <a:rPr lang="en-US" sz="3000" dirty="0" err="1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ofrecen</a:t>
            </a:r>
            <a:r>
              <a:rPr lang="en-US" sz="3000" dirty="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escalabilidad</a:t>
            </a:r>
            <a:r>
              <a:rPr lang="en-US" sz="3000" dirty="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, </a:t>
            </a:r>
            <a:r>
              <a:rPr lang="en-US" sz="3000" dirty="0" err="1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seguridad</a:t>
            </a:r>
            <a:r>
              <a:rPr lang="en-US" sz="3000" dirty="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 y </a:t>
            </a:r>
            <a:r>
              <a:rPr lang="en-US" sz="3000" dirty="0" err="1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eficiencia</a:t>
            </a:r>
            <a:r>
              <a:rPr lang="en-US" sz="3000" dirty="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en</a:t>
            </a:r>
            <a:r>
              <a:rPr lang="en-US" sz="3000" dirty="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 la </a:t>
            </a:r>
            <a:r>
              <a:rPr lang="en-US" sz="3000" dirty="0" err="1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gestión</a:t>
            </a:r>
            <a:r>
              <a:rPr lang="en-US" sz="3000" dirty="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 de </a:t>
            </a:r>
            <a:r>
              <a:rPr lang="en-US" sz="3000" dirty="0" err="1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recursos</a:t>
            </a:r>
            <a:r>
              <a:rPr lang="en-US" sz="3000" dirty="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689</Words>
  <Application>Microsoft Office PowerPoint</Application>
  <PresentationFormat>Personalizado</PresentationFormat>
  <Paragraphs>58</Paragraphs>
  <Slides>6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</vt:i4>
      </vt:variant>
    </vt:vector>
  </HeadingPairs>
  <TitlesOfParts>
    <vt:vector size="10" baseType="lpstr">
      <vt:lpstr>Arial</vt:lpstr>
      <vt:lpstr>Bebas Neue</vt:lpstr>
      <vt:lpstr>Calibri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Laboratorio3_AccessPoint</dc:title>
  <cp:lastModifiedBy>RENE RUIZ</cp:lastModifiedBy>
  <cp:revision>2</cp:revision>
  <dcterms:created xsi:type="dcterms:W3CDTF">2006-08-16T00:00:00Z</dcterms:created>
  <dcterms:modified xsi:type="dcterms:W3CDTF">2025-09-11T15:44:19Z</dcterms:modified>
  <dc:identifier>DAGyCJzMOKk</dc:identifier>
</cp:coreProperties>
</file>